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"/>
  </p:notesMasterIdLst>
  <p:sldIdLst>
    <p:sldId id="268" r:id="rId3"/>
    <p:sldId id="267" r:id="rId4"/>
    <p:sldId id="264" r:id="rId5"/>
    <p:sldId id="262" r:id="rId6"/>
    <p:sldId id="266" r:id="rId7"/>
  </p:sldIdLst>
  <p:sldSz cx="9144000" cy="6858000" type="screen4x3"/>
  <p:notesSz cx="6797675" cy="9928225"/>
  <p:defaultTextStyle>
    <a:defPPr>
      <a:defRPr lang="ru-RU"/>
    </a:defPPr>
    <a:lvl1pPr marL="0" algn="l" defTabSz="91408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42" algn="l" defTabSz="91408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084" algn="l" defTabSz="91408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124" algn="l" defTabSz="91408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165" algn="l" defTabSz="91408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206" algn="l" defTabSz="91408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247" algn="l" defTabSz="91408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289" algn="l" defTabSz="91408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330" algn="l" defTabSz="91408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E31E0F"/>
    <a:srgbClr val="99FF66"/>
    <a:srgbClr val="FF7C80"/>
    <a:srgbClr val="86DA82"/>
    <a:srgbClr val="A9DA74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C90AEF-D1E1-4EDC-A6AA-CC13DF4D7350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6452D4-B05E-46C5-B62E-9E3E5866D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7825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08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42" algn="l" defTabSz="91408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084" algn="l" defTabSz="91408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124" algn="l" defTabSz="91408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165" algn="l" defTabSz="91408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206" algn="l" defTabSz="91408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247" algn="l" defTabSz="91408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289" algn="l" defTabSz="91408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330" algn="l" defTabSz="91408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2" y="2130427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0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2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3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1" y="2130426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1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552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41408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2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4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6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8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6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7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84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9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7092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1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9618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21" indent="0">
              <a:buNone/>
              <a:defRPr sz="2000" b="1"/>
            </a:lvl2pPr>
            <a:lvl3pPr marL="914242" indent="0">
              <a:buNone/>
              <a:defRPr sz="1800" b="1"/>
            </a:lvl3pPr>
            <a:lvl4pPr marL="1371362" indent="0">
              <a:buNone/>
              <a:defRPr sz="1600" b="1"/>
            </a:lvl4pPr>
            <a:lvl5pPr marL="1828482" indent="0">
              <a:buNone/>
              <a:defRPr sz="1600" b="1"/>
            </a:lvl5pPr>
            <a:lvl6pPr marL="2285603" indent="0">
              <a:buNone/>
              <a:defRPr sz="1600" b="1"/>
            </a:lvl6pPr>
            <a:lvl7pPr marL="2742724" indent="0">
              <a:buNone/>
              <a:defRPr sz="1600" b="1"/>
            </a:lvl7pPr>
            <a:lvl8pPr marL="3199845" indent="0">
              <a:buNone/>
              <a:defRPr sz="1600" b="1"/>
            </a:lvl8pPr>
            <a:lvl9pPr marL="3656965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21" indent="0">
              <a:buNone/>
              <a:defRPr sz="2000" b="1"/>
            </a:lvl2pPr>
            <a:lvl3pPr marL="914242" indent="0">
              <a:buNone/>
              <a:defRPr sz="1800" b="1"/>
            </a:lvl3pPr>
            <a:lvl4pPr marL="1371362" indent="0">
              <a:buNone/>
              <a:defRPr sz="1600" b="1"/>
            </a:lvl4pPr>
            <a:lvl5pPr marL="1828482" indent="0">
              <a:buNone/>
              <a:defRPr sz="1600" b="1"/>
            </a:lvl5pPr>
            <a:lvl6pPr marL="2285603" indent="0">
              <a:buNone/>
              <a:defRPr sz="1600" b="1"/>
            </a:lvl6pPr>
            <a:lvl7pPr marL="2742724" indent="0">
              <a:buNone/>
              <a:defRPr sz="1600" b="1"/>
            </a:lvl7pPr>
            <a:lvl8pPr marL="3199845" indent="0">
              <a:buNone/>
              <a:defRPr sz="1600" b="1"/>
            </a:lvl8pPr>
            <a:lvl9pPr marL="3656965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0207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2629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7369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21" indent="0">
              <a:buNone/>
              <a:defRPr sz="1200"/>
            </a:lvl2pPr>
            <a:lvl3pPr marL="914242" indent="0">
              <a:buNone/>
              <a:defRPr sz="1000"/>
            </a:lvl3pPr>
            <a:lvl4pPr marL="1371362" indent="0">
              <a:buNone/>
              <a:defRPr sz="900"/>
            </a:lvl4pPr>
            <a:lvl5pPr marL="1828482" indent="0">
              <a:buNone/>
              <a:defRPr sz="900"/>
            </a:lvl5pPr>
            <a:lvl6pPr marL="2285603" indent="0">
              <a:buNone/>
              <a:defRPr sz="900"/>
            </a:lvl6pPr>
            <a:lvl7pPr marL="2742724" indent="0">
              <a:buNone/>
              <a:defRPr sz="900"/>
            </a:lvl7pPr>
            <a:lvl8pPr marL="3199845" indent="0">
              <a:buNone/>
              <a:defRPr sz="900"/>
            </a:lvl8pPr>
            <a:lvl9pPr marL="3656965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092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21" indent="0">
              <a:buNone/>
              <a:defRPr sz="2800"/>
            </a:lvl2pPr>
            <a:lvl3pPr marL="914242" indent="0">
              <a:buNone/>
              <a:defRPr sz="2400"/>
            </a:lvl3pPr>
            <a:lvl4pPr marL="1371362" indent="0">
              <a:buNone/>
              <a:defRPr sz="2000"/>
            </a:lvl4pPr>
            <a:lvl5pPr marL="1828482" indent="0">
              <a:buNone/>
              <a:defRPr sz="2000"/>
            </a:lvl5pPr>
            <a:lvl6pPr marL="2285603" indent="0">
              <a:buNone/>
              <a:defRPr sz="2000"/>
            </a:lvl6pPr>
            <a:lvl7pPr marL="2742724" indent="0">
              <a:buNone/>
              <a:defRPr sz="2000"/>
            </a:lvl7pPr>
            <a:lvl8pPr marL="3199845" indent="0">
              <a:buNone/>
              <a:defRPr sz="2000"/>
            </a:lvl8pPr>
            <a:lvl9pPr marL="3656965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21" indent="0">
              <a:buNone/>
              <a:defRPr sz="1200"/>
            </a:lvl2pPr>
            <a:lvl3pPr marL="914242" indent="0">
              <a:buNone/>
              <a:defRPr sz="1000"/>
            </a:lvl3pPr>
            <a:lvl4pPr marL="1371362" indent="0">
              <a:buNone/>
              <a:defRPr sz="900"/>
            </a:lvl4pPr>
            <a:lvl5pPr marL="1828482" indent="0">
              <a:buNone/>
              <a:defRPr sz="900"/>
            </a:lvl5pPr>
            <a:lvl6pPr marL="2285603" indent="0">
              <a:buNone/>
              <a:defRPr sz="900"/>
            </a:lvl6pPr>
            <a:lvl7pPr marL="2742724" indent="0">
              <a:buNone/>
              <a:defRPr sz="900"/>
            </a:lvl7pPr>
            <a:lvl8pPr marL="3199845" indent="0">
              <a:buNone/>
              <a:defRPr sz="900"/>
            </a:lvl8pPr>
            <a:lvl9pPr marL="3656965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549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2693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187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4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0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1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2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2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2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3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2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42" indent="0">
              <a:buNone/>
              <a:defRPr sz="2000" b="1"/>
            </a:lvl2pPr>
            <a:lvl3pPr marL="914084" indent="0">
              <a:buNone/>
              <a:defRPr sz="1800" b="1"/>
            </a:lvl3pPr>
            <a:lvl4pPr marL="1371124" indent="0">
              <a:buNone/>
              <a:defRPr sz="1600" b="1"/>
            </a:lvl4pPr>
            <a:lvl5pPr marL="1828165" indent="0">
              <a:buNone/>
              <a:defRPr sz="1600" b="1"/>
            </a:lvl5pPr>
            <a:lvl6pPr marL="2285206" indent="0">
              <a:buNone/>
              <a:defRPr sz="1600" b="1"/>
            </a:lvl6pPr>
            <a:lvl7pPr marL="2742247" indent="0">
              <a:buNone/>
              <a:defRPr sz="1600" b="1"/>
            </a:lvl7pPr>
            <a:lvl8pPr marL="3199289" indent="0">
              <a:buNone/>
              <a:defRPr sz="1600" b="1"/>
            </a:lvl8pPr>
            <a:lvl9pPr marL="365633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42" indent="0">
              <a:buNone/>
              <a:defRPr sz="2000" b="1"/>
            </a:lvl2pPr>
            <a:lvl3pPr marL="914084" indent="0">
              <a:buNone/>
              <a:defRPr sz="1800" b="1"/>
            </a:lvl3pPr>
            <a:lvl4pPr marL="1371124" indent="0">
              <a:buNone/>
              <a:defRPr sz="1600" b="1"/>
            </a:lvl4pPr>
            <a:lvl5pPr marL="1828165" indent="0">
              <a:buNone/>
              <a:defRPr sz="1600" b="1"/>
            </a:lvl5pPr>
            <a:lvl6pPr marL="2285206" indent="0">
              <a:buNone/>
              <a:defRPr sz="1600" b="1"/>
            </a:lvl6pPr>
            <a:lvl7pPr marL="2742247" indent="0">
              <a:buNone/>
              <a:defRPr sz="1600" b="1"/>
            </a:lvl7pPr>
            <a:lvl8pPr marL="3199289" indent="0">
              <a:buNone/>
              <a:defRPr sz="1600" b="1"/>
            </a:lvl8pPr>
            <a:lvl9pPr marL="365633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42" indent="0">
              <a:buNone/>
              <a:defRPr sz="1200"/>
            </a:lvl2pPr>
            <a:lvl3pPr marL="914084" indent="0">
              <a:buNone/>
              <a:defRPr sz="1000"/>
            </a:lvl3pPr>
            <a:lvl4pPr marL="1371124" indent="0">
              <a:buNone/>
              <a:defRPr sz="900"/>
            </a:lvl4pPr>
            <a:lvl5pPr marL="1828165" indent="0">
              <a:buNone/>
              <a:defRPr sz="900"/>
            </a:lvl5pPr>
            <a:lvl6pPr marL="2285206" indent="0">
              <a:buNone/>
              <a:defRPr sz="900"/>
            </a:lvl6pPr>
            <a:lvl7pPr marL="2742247" indent="0">
              <a:buNone/>
              <a:defRPr sz="900"/>
            </a:lvl7pPr>
            <a:lvl8pPr marL="3199289" indent="0">
              <a:buNone/>
              <a:defRPr sz="900"/>
            </a:lvl8pPr>
            <a:lvl9pPr marL="365633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042" indent="0">
              <a:buNone/>
              <a:defRPr sz="2800"/>
            </a:lvl2pPr>
            <a:lvl3pPr marL="914084" indent="0">
              <a:buNone/>
              <a:defRPr sz="2400"/>
            </a:lvl3pPr>
            <a:lvl4pPr marL="1371124" indent="0">
              <a:buNone/>
              <a:defRPr sz="2000"/>
            </a:lvl4pPr>
            <a:lvl5pPr marL="1828165" indent="0">
              <a:buNone/>
              <a:defRPr sz="2000"/>
            </a:lvl5pPr>
            <a:lvl6pPr marL="2285206" indent="0">
              <a:buNone/>
              <a:defRPr sz="2000"/>
            </a:lvl6pPr>
            <a:lvl7pPr marL="2742247" indent="0">
              <a:buNone/>
              <a:defRPr sz="2000"/>
            </a:lvl7pPr>
            <a:lvl8pPr marL="3199289" indent="0">
              <a:buNone/>
              <a:defRPr sz="2000"/>
            </a:lvl8pPr>
            <a:lvl9pPr marL="365633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42" indent="0">
              <a:buNone/>
              <a:defRPr sz="1200"/>
            </a:lvl2pPr>
            <a:lvl3pPr marL="914084" indent="0">
              <a:buNone/>
              <a:defRPr sz="1000"/>
            </a:lvl3pPr>
            <a:lvl4pPr marL="1371124" indent="0">
              <a:buNone/>
              <a:defRPr sz="900"/>
            </a:lvl4pPr>
            <a:lvl5pPr marL="1828165" indent="0">
              <a:buNone/>
              <a:defRPr sz="900"/>
            </a:lvl5pPr>
            <a:lvl6pPr marL="2285206" indent="0">
              <a:buNone/>
              <a:defRPr sz="900"/>
            </a:lvl6pPr>
            <a:lvl7pPr marL="2742247" indent="0">
              <a:buNone/>
              <a:defRPr sz="900"/>
            </a:lvl7pPr>
            <a:lvl8pPr marL="3199289" indent="0">
              <a:buNone/>
              <a:defRPr sz="900"/>
            </a:lvl8pPr>
            <a:lvl9pPr marL="365633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08" tIns="45704" rIns="91408" bIns="45704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08" tIns="45704" rIns="91408" bIns="45704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08" tIns="45704" rIns="91408" bIns="45704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2" y="6356352"/>
            <a:ext cx="2895600" cy="365125"/>
          </a:xfrm>
          <a:prstGeom prst="rect">
            <a:avLst/>
          </a:prstGeom>
        </p:spPr>
        <p:txBody>
          <a:bodyPr vert="horz" lIns="91408" tIns="45704" rIns="91408" bIns="45704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08" tIns="45704" rIns="91408" bIns="45704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084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81" indent="-342781" algn="l" defTabSz="91408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692" indent="-285650" algn="l" defTabSz="91408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603" indent="-228520" algn="l" defTabSz="91408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644" indent="-228520" algn="l" defTabSz="91408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686" indent="-228520" algn="l" defTabSz="91408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727" indent="-228520" algn="l" defTabSz="91408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768" indent="-228520" algn="l" defTabSz="91408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810" indent="-228520" algn="l" defTabSz="91408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852" indent="-228520" algn="l" defTabSz="91408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0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42" algn="l" defTabSz="9140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84" algn="l" defTabSz="9140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24" algn="l" defTabSz="9140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65" algn="l" defTabSz="9140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06" algn="l" defTabSz="9140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247" algn="l" defTabSz="9140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289" algn="l" defTabSz="9140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330" algn="l" defTabSz="9140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24" tIns="45712" rIns="91424" bIns="45712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24" tIns="45712" rIns="91424" bIns="45712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42"/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242"/>
              <a:t>01.02.2021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1" y="6356351"/>
            <a:ext cx="2895600" cy="365125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42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42"/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242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317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242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41" indent="-342841" algn="l" defTabSz="914242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21" indent="-285700" algn="l" defTabSz="914242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02" indent="-228560" algn="l" defTabSz="91424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22" indent="-228560" algn="l" defTabSz="914242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43" indent="-228560" algn="l" defTabSz="914242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63" indent="-228560" algn="l" defTabSz="9142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84" indent="-228560" algn="l" defTabSz="9142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05" indent="-228560" algn="l" defTabSz="9142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26" indent="-228560" algn="l" defTabSz="9142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2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1" algn="l" defTabSz="9142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2" algn="l" defTabSz="9142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62" algn="l" defTabSz="9142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82" algn="l" defTabSz="9142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03" algn="l" defTabSz="9142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24" algn="l" defTabSz="9142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45" algn="l" defTabSz="9142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65" algn="l" defTabSz="9142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412776"/>
            <a:ext cx="8712968" cy="2448272"/>
          </a:xfrm>
        </p:spPr>
        <p:txBody>
          <a:bodyPr>
            <a:noAutofit/>
          </a:bodyPr>
          <a:lstStyle/>
          <a:p>
            <a:pPr marL="182880"/>
            <a:r>
              <a:rPr lang="ru-RU" sz="3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Об итогах работы сельских поселений в   Федеральной информационной адресной системе (</a:t>
            </a:r>
            <a:r>
              <a:rPr lang="ru-RU" sz="3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ФИАС) в 2020 году </a:t>
            </a:r>
            <a:endParaRPr lang="ru-RU" sz="36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19464" y="4293096"/>
            <a:ext cx="4824536" cy="1296144"/>
          </a:xfrm>
        </p:spPr>
        <p:txBody>
          <a:bodyPr>
            <a:normAutofit/>
          </a:bodyPr>
          <a:lstStyle/>
          <a:p>
            <a:pPr algn="l"/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Докладчик: Заместитель главы администрации</a:t>
            </a:r>
          </a:p>
          <a:p>
            <a:pPr algn="l"/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Пермского муниципального района по </a:t>
            </a:r>
          </a:p>
          <a:p>
            <a:pPr algn="l"/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экономическому развитию </a:t>
            </a:r>
          </a:p>
          <a:p>
            <a:pPr algn="l"/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Гладких Татьяна Николаевна</a:t>
            </a: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3275856" y="6093296"/>
            <a:ext cx="2771526" cy="5036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2021 год</a:t>
            </a:r>
          </a:p>
          <a:p>
            <a:endParaRPr lang="ru-RU" sz="1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159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706089"/>
          </a:xfrm>
        </p:spPr>
        <p:txBody>
          <a:bodyPr>
            <a:noAutofit/>
          </a:bodyPr>
          <a:lstStyle/>
          <a:p>
            <a:r>
              <a:rPr lang="ru-RU" sz="2800" b="1" dirty="0"/>
              <a:t>Статистика размещения в ГАР сведений об адресах (присвоение, изменение, аннулирование)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503593"/>
              </p:ext>
            </p:extLst>
          </p:nvPr>
        </p:nvGraphicFramePr>
        <p:xfrm>
          <a:off x="539552" y="1340768"/>
          <a:ext cx="8064896" cy="5216236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552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Наименование</a:t>
                      </a:r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сельских поселений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2020 год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период 01.01.2021-27.01.2021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5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единиц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242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вес,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6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Бершетское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6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Гамовское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6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Двуреченское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6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Заболотское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6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Кондратовское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6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Кукуштанское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6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Култаевское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4 975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6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Лобановское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6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Пальниковское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6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Платошинское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6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Савинское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66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Сылвенское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66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Усть-Качкинское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66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Фроловское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66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Хохловское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66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Юго-Камское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329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Юговское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296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13 292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1266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4081"/>
          </a:xfrm>
        </p:spPr>
        <p:txBody>
          <a:bodyPr>
            <a:noAutofit/>
          </a:bodyPr>
          <a:lstStyle/>
          <a:p>
            <a:r>
              <a:rPr lang="ru-RU" sz="3200" b="1" dirty="0"/>
              <a:t>Анализ обработки сведений в ФИАС - ДОМА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434978"/>
              </p:ext>
            </p:extLst>
          </p:nvPr>
        </p:nvGraphicFramePr>
        <p:xfrm>
          <a:off x="539552" y="908720"/>
          <a:ext cx="8208912" cy="5024734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7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Наименование</a:t>
                      </a:r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сельских поселений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Количество отсутствующих домов в</a:t>
                      </a:r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2018 г.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084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Количество отсутствующих домов на 29.09.2020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084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Количество отсутствующих домов на 27.01.2021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Процент исполнения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Times New Roman"/>
                        </a:rPr>
                        <a:t>Бершетское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499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214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Гамовское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2925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Times New Roman"/>
                        </a:rPr>
                        <a:t>Двуреченское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Times New Roman"/>
                        </a:rPr>
                        <a:t>Заболотское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5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Кондратовское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2085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5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Times New Roman"/>
                        </a:rPr>
                        <a:t>Кукуштанское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5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Times New Roman"/>
                        </a:rPr>
                        <a:t>Култаевское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5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Times New Roman"/>
                        </a:rPr>
                        <a:t>Лобановское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5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Times New Roman"/>
                        </a:rPr>
                        <a:t>Пальниковское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5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Times New Roman"/>
                        </a:rPr>
                        <a:t>Платошинское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5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Савинское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5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Times New Roman"/>
                        </a:rPr>
                        <a:t>Сылвенское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5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Times New Roman"/>
                        </a:rPr>
                        <a:t>Усть-Качкинское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5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Times New Roman"/>
                        </a:rPr>
                        <a:t>Фроловское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5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Times New Roman"/>
                        </a:rPr>
                        <a:t>Хохловское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5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Юго-Камское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160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150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28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Times New Roman"/>
                        </a:rPr>
                        <a:t>Юговское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288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ИТОГО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47 162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+mn-lt"/>
                          <a:cs typeface="Times New Roman" panose="02020603050405020304" pitchFamily="18" charset="0"/>
                        </a:rPr>
                        <a:t>707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+mn-lt"/>
                          <a:cs typeface="Times New Roman" panose="02020603050405020304" pitchFamily="18" charset="0"/>
                        </a:rPr>
                        <a:t>364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99,23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9380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58" y="116632"/>
            <a:ext cx="9144000" cy="706089"/>
          </a:xfrm>
        </p:spPr>
        <p:txBody>
          <a:bodyPr>
            <a:noAutofit/>
          </a:bodyPr>
          <a:lstStyle/>
          <a:p>
            <a:r>
              <a:rPr lang="ru-RU" sz="3200" b="1" dirty="0"/>
              <a:t>Анализ обработки сведений в ФИАС – УЛИЦЫ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2917313"/>
              </p:ext>
            </p:extLst>
          </p:nvPr>
        </p:nvGraphicFramePr>
        <p:xfrm>
          <a:off x="539552" y="836712"/>
          <a:ext cx="8208912" cy="5047421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7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Наименование</a:t>
                      </a:r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сельских поселений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Количество отсутствующих улиц в 2018 г.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084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Количество отсутствующих улиц на 29.09.2020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084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Количество отсутствующих улиц на 27.01.2021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Процент исполнения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Times New Roman"/>
                        </a:rPr>
                        <a:t>Бершетское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Times New Roman"/>
                        </a:rPr>
                        <a:t>Гамовское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Times New Roman"/>
                        </a:rPr>
                        <a:t>Двуреченское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Times New Roman"/>
                        </a:rPr>
                        <a:t>Заболотское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5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Times New Roman"/>
                        </a:rPr>
                        <a:t>Кондратовское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5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Times New Roman"/>
                        </a:rPr>
                        <a:t>Кукуштанское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5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Times New Roman"/>
                        </a:rPr>
                        <a:t>Култаевское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5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Times New Roman"/>
                        </a:rPr>
                        <a:t>Лобановское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5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Times New Roman"/>
                        </a:rPr>
                        <a:t>Пальниковское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5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Times New Roman"/>
                        </a:rPr>
                        <a:t>Платошинское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5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Савинское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5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Times New Roman"/>
                        </a:rPr>
                        <a:t>Сылвенское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5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Times New Roman"/>
                        </a:rPr>
                        <a:t>Усть-Качкинское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5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Times New Roman"/>
                        </a:rPr>
                        <a:t>Фроловское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5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Times New Roman"/>
                        </a:rPr>
                        <a:t>Хохловское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5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Юго-Камское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93,23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55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Times New Roman"/>
                        </a:rPr>
                        <a:t>Юговское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288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ИТОГО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4225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113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99,74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7688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58" y="116632"/>
            <a:ext cx="9144000" cy="706089"/>
          </a:xfrm>
        </p:spPr>
        <p:txBody>
          <a:bodyPr>
            <a:noAutofit/>
          </a:bodyPr>
          <a:lstStyle/>
          <a:p>
            <a:r>
              <a:rPr lang="ru-RU" sz="2200" b="1" dirty="0"/>
              <a:t>Статистика общего количества отработанных и неотработанных уведомлений о несоответствии/отсутствии адреса в ГАР, на 27.01.2021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9435660"/>
              </p:ext>
            </p:extLst>
          </p:nvPr>
        </p:nvGraphicFramePr>
        <p:xfrm>
          <a:off x="323528" y="1052736"/>
          <a:ext cx="8496946" cy="5235827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1664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23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4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23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23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608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Наименование</a:t>
                      </a:r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сельских поселений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уведомлений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242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отработанных</a:t>
                      </a:r>
                    </a:p>
                    <a:p>
                      <a:pPr algn="ctr" rtl="0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242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неотработанных</a:t>
                      </a:r>
                    </a:p>
                    <a:p>
                      <a:pPr algn="ctr" rtl="0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 выполнения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Times New Roman"/>
                        </a:rPr>
                        <a:t>Бершетское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Times New Roman"/>
                        </a:rPr>
                        <a:t>Гамовское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Times New Roman"/>
                        </a:rPr>
                        <a:t>Двуреченское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Times New Roman"/>
                        </a:rPr>
                        <a:t>Заболотское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5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Times New Roman"/>
                        </a:rPr>
                        <a:t>Кондратовское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5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Times New Roman"/>
                        </a:rPr>
                        <a:t>Кукуштанское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5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Times New Roman"/>
                        </a:rPr>
                        <a:t>Култаевское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3 108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3 108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5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Times New Roman"/>
                        </a:rPr>
                        <a:t>Лобановское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5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Times New Roman"/>
                        </a:rPr>
                        <a:t>Пальниковское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1 013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1 013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5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Times New Roman"/>
                        </a:rPr>
                        <a:t>Платошинское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5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Савинское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5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Times New Roman"/>
                        </a:rPr>
                        <a:t>Сылвенское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5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Times New Roman"/>
                        </a:rPr>
                        <a:t>Усть-Качкинское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5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Times New Roman"/>
                        </a:rPr>
                        <a:t>Фроловское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5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Times New Roman"/>
                        </a:rPr>
                        <a:t>Хохловское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2 007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2 007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5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Юго-Камское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064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Times New Roman"/>
                        </a:rPr>
                        <a:t>Юговское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288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ИТОГО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7 192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7 192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55561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1911</TotalTime>
  <Words>509</Words>
  <Application>Microsoft Office PowerPoint</Application>
  <PresentationFormat>Экран (4:3)</PresentationFormat>
  <Paragraphs>372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Тема Office</vt:lpstr>
      <vt:lpstr>1_Тема Office</vt:lpstr>
      <vt:lpstr>Об итогах работы сельских поселений в   Федеральной информационной адресной системе (ФИАС) в 2020 году </vt:lpstr>
      <vt:lpstr>Статистика размещения в ГАР сведений об адресах (присвоение, изменение, аннулирование)</vt:lpstr>
      <vt:lpstr>Анализ обработки сведений в ФИАС - ДОМА</vt:lpstr>
      <vt:lpstr>Анализ обработки сведений в ФИАС – УЛИЦЫ</vt:lpstr>
      <vt:lpstr>Статистика общего количества отработанных и неотработанных уведомлений о несоответствии/отсутствии адреса в ГАР, на 27.01.2021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обработки сведений в ФИАС - КВАРТИРЫ</dc:title>
  <dc:creator>feu21-01</dc:creator>
  <cp:lastModifiedBy>feu16-01</cp:lastModifiedBy>
  <cp:revision>45</cp:revision>
  <cp:lastPrinted>2021-01-28T12:05:03Z</cp:lastPrinted>
  <dcterms:created xsi:type="dcterms:W3CDTF">2018-11-01T05:57:38Z</dcterms:created>
  <dcterms:modified xsi:type="dcterms:W3CDTF">2021-02-01T05:55:08Z</dcterms:modified>
</cp:coreProperties>
</file>